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62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sa5OBhXz-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rphome.net/mrp/succession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44000" y="2062065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79411" y="2943165"/>
            <a:ext cx="8958841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There is a population of squirrels living in the area surrounding TBA.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List at least five factors that may affect the size of their population.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969529"/>
              </p:ext>
            </p:extLst>
          </p:nvPr>
        </p:nvGraphicFramePr>
        <p:xfrm>
          <a:off x="324713" y="633299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dirty="0" smtClean="0"/>
                        <a:t>/5/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44" y="4649249"/>
            <a:ext cx="2374655" cy="1683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264" y="0"/>
            <a:ext cx="3124177" cy="208197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52048" y="570154"/>
            <a:ext cx="1287701" cy="42038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434" y="570154"/>
            <a:ext cx="178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Mr. Love???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Deer: Predation or Starvation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Read together</a:t>
            </a:r>
          </a:p>
          <a:p>
            <a:pPr algn="ctr"/>
            <a:r>
              <a:rPr lang="en-US" dirty="0" smtClean="0"/>
              <a:t>(Class discussion if time allows)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Factors affecting squirrel population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STUDY!!</a:t>
            </a:r>
            <a:endParaRPr lang="en-US" sz="2400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</a:t>
            </a:r>
            <a:r>
              <a:rPr lang="en-US" sz="2400" dirty="0" smtClean="0"/>
              <a:t>SW use data to draw conclusions about </a:t>
            </a:r>
            <a:r>
              <a:rPr lang="en-US" sz="2400" dirty="0" smtClean="0"/>
              <a:t>the relationship between wolves and deer</a:t>
            </a:r>
            <a:br>
              <a:rPr lang="en-US" sz="2400" dirty="0" smtClean="0"/>
            </a:br>
            <a:r>
              <a:rPr lang="en-US" sz="2400" u="sng" dirty="0" smtClean="0"/>
              <a:t>LANG</a:t>
            </a:r>
            <a:r>
              <a:rPr lang="en-US" sz="2400" u="sng" dirty="0" smtClean="0"/>
              <a:t>. OBJ</a:t>
            </a:r>
            <a:r>
              <a:rPr lang="en-US" sz="2400" dirty="0" smtClean="0"/>
              <a:t>: </a:t>
            </a:r>
            <a:r>
              <a:rPr lang="en-US" sz="2400" dirty="0" smtClean="0"/>
              <a:t>SW answer analysis questions in writing</a:t>
            </a:r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Ecology Test on </a:t>
            </a:r>
            <a:r>
              <a:rPr lang="en-US" sz="2400" u="sng" dirty="0" smtClean="0"/>
              <a:t>MONDAY!</a:t>
            </a:r>
            <a:endParaRPr lang="en-US" sz="2400" u="sng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Factors that affect population</a:t>
            </a:r>
            <a:endParaRPr lang="en-US" sz="2400" dirty="0" smtClean="0"/>
          </a:p>
          <a:p>
            <a:r>
              <a:rPr lang="en-US" sz="2400" dirty="0" smtClean="0"/>
              <a:t>Word Review</a:t>
            </a:r>
            <a:endParaRPr lang="en-US" sz="2400" dirty="0" smtClean="0"/>
          </a:p>
          <a:p>
            <a:r>
              <a:rPr lang="en-US" sz="2400" dirty="0" smtClean="0"/>
              <a:t>Wolves Video</a:t>
            </a:r>
          </a:p>
          <a:p>
            <a:r>
              <a:rPr lang="en-US" sz="2400" dirty="0" smtClean="0"/>
              <a:t>Deer population worksheet</a:t>
            </a:r>
            <a:endParaRPr lang="en-US" sz="2400" dirty="0" smtClean="0"/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</a:t>
            </a:r>
            <a:r>
              <a:rPr lang="en-US" sz="2400" dirty="0" smtClean="0"/>
              <a:t>Turn in your classwork!!</a:t>
            </a:r>
            <a:endParaRPr lang="en-US" sz="2400" dirty="0"/>
          </a:p>
          <a:p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347180"/>
              </p:ext>
            </p:extLst>
          </p:nvPr>
        </p:nvGraphicFramePr>
        <p:xfrm>
          <a:off x="324713" y="1031449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dirty="0" smtClean="0"/>
                        <a:t>/5/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algn="ctr"/>
            <a:r>
              <a:rPr lang="en-US" sz="4000" dirty="0" smtClean="0"/>
              <a:t>Factors that </a:t>
            </a:r>
            <a:r>
              <a:rPr lang="en-US" sz="4000" u="sng" dirty="0" smtClean="0"/>
              <a:t>increase</a:t>
            </a:r>
            <a:r>
              <a:rPr lang="en-US" sz="4000" dirty="0" smtClean="0"/>
              <a:t> pop. size*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/>
          </a:bodyPr>
          <a:lstStyle/>
          <a:p>
            <a:r>
              <a:rPr lang="en-US" u="sng" dirty="0" smtClean="0"/>
              <a:t>Birth rate</a:t>
            </a:r>
          </a:p>
          <a:p>
            <a:pPr lvl="1"/>
            <a:r>
              <a:rPr lang="en-US" dirty="0" smtClean="0"/>
              <a:t>Number of individuals born compared to the overall population number (%)</a:t>
            </a:r>
          </a:p>
          <a:p>
            <a:r>
              <a:rPr lang="en-US" u="sng" dirty="0" smtClean="0"/>
              <a:t>Immigration</a:t>
            </a:r>
          </a:p>
          <a:p>
            <a:pPr lvl="1"/>
            <a:r>
              <a:rPr lang="en-US" dirty="0" smtClean="0"/>
              <a:t>Migration of an individual </a:t>
            </a:r>
            <a:r>
              <a:rPr lang="en-US" u="sng" dirty="0" smtClean="0"/>
              <a:t>into</a:t>
            </a:r>
            <a:r>
              <a:rPr lang="en-US" dirty="0" smtClean="0"/>
              <a:t> the population (moving into a new space)</a:t>
            </a:r>
          </a:p>
          <a:p>
            <a:pPr lvl="1"/>
            <a:r>
              <a:rPr lang="en-US" dirty="0" smtClean="0"/>
              <a:t>THINK: Why does immigration not affect the size of the world’s human population?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Factors that </a:t>
            </a:r>
            <a:r>
              <a:rPr lang="en-US" sz="3600" u="sng" dirty="0" smtClean="0"/>
              <a:t>decrease</a:t>
            </a:r>
            <a:r>
              <a:rPr lang="en-US" sz="3600" dirty="0" smtClean="0"/>
              <a:t> pop. size*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/>
          </a:bodyPr>
          <a:lstStyle/>
          <a:p>
            <a:r>
              <a:rPr lang="en-US" u="sng" dirty="0" smtClean="0"/>
              <a:t>Mortality or death rate</a:t>
            </a:r>
          </a:p>
          <a:p>
            <a:pPr lvl="1"/>
            <a:r>
              <a:rPr lang="en-US" dirty="0"/>
              <a:t>#</a:t>
            </a:r>
            <a:r>
              <a:rPr lang="en-US" dirty="0" smtClean="0"/>
              <a:t> of individuals that die compared to the overall population</a:t>
            </a:r>
          </a:p>
          <a:p>
            <a:pPr lvl="1"/>
            <a:r>
              <a:rPr lang="en-US" dirty="0" smtClean="0"/>
              <a:t>Usually in reference to age groups</a:t>
            </a:r>
          </a:p>
          <a:p>
            <a:pPr lvl="1"/>
            <a:r>
              <a:rPr lang="en-US" dirty="0" smtClean="0"/>
              <a:t>Ex. 2010 infant mortality in US = 0.6%</a:t>
            </a:r>
          </a:p>
          <a:p>
            <a:r>
              <a:rPr lang="en-US" u="sng" dirty="0" smtClean="0"/>
              <a:t>Emigration</a:t>
            </a:r>
          </a:p>
          <a:p>
            <a:pPr lvl="1"/>
            <a:r>
              <a:rPr lang="en-US" dirty="0" smtClean="0"/>
              <a:t>Migration of an individual away from the population to a different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Factors affecting </a:t>
            </a:r>
            <a:br>
              <a:rPr lang="en-US" sz="3200" dirty="0" smtClean="0"/>
            </a:br>
            <a:r>
              <a:rPr lang="en-US" sz="3200" dirty="0" smtClean="0"/>
              <a:t>increase/decrease factors*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Predation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death rate OR birth rate/				     immigration or emigration</a:t>
            </a:r>
            <a:endParaRPr lang="en-US" dirty="0" smtClean="0"/>
          </a:p>
          <a:p>
            <a:r>
              <a:rPr lang="en-US" u="sng" dirty="0" smtClean="0"/>
              <a:t>Food availability </a:t>
            </a:r>
            <a:r>
              <a:rPr lang="en-US" dirty="0" smtClean="0">
                <a:sym typeface="Wingdings"/>
              </a:rPr>
              <a:t> immigration/emigration/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	      death rate/birth rate</a:t>
            </a:r>
          </a:p>
          <a:p>
            <a:pPr lvl="1"/>
            <a:r>
              <a:rPr lang="en-US" dirty="0" smtClean="0">
                <a:sym typeface="Wingdings"/>
              </a:rPr>
              <a:t>Could lead to starvation, OR surplus = increase</a:t>
            </a:r>
          </a:p>
          <a:p>
            <a:r>
              <a:rPr lang="en-US" u="sng" dirty="0" smtClean="0">
                <a:sym typeface="Wingdings"/>
              </a:rPr>
              <a:t>Shelter availability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/e/</a:t>
            </a:r>
            <a:r>
              <a:rPr lang="en-US" dirty="0" err="1" smtClean="0">
                <a:sym typeface="Wingdings"/>
              </a:rPr>
              <a:t>dr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br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Anything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1"/>
            <a:ext cx="8301119" cy="3550369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Heterotroph vs. autotroph*</a:t>
            </a:r>
          </a:p>
          <a:p>
            <a:pPr lvl="1"/>
            <a:r>
              <a:rPr lang="en-US" dirty="0"/>
              <a:t>Heterotroph = eats OTHERS to obtain energy</a:t>
            </a:r>
            <a:br>
              <a:rPr lang="en-US" dirty="0"/>
            </a:br>
            <a:r>
              <a:rPr lang="en-US" dirty="0"/>
              <a:t>(most animals)</a:t>
            </a:r>
          </a:p>
          <a:p>
            <a:pPr lvl="1"/>
            <a:r>
              <a:rPr lang="en-US" dirty="0"/>
              <a:t>Autotroph = creates its own food for energy</a:t>
            </a:r>
            <a:br>
              <a:rPr lang="en-US" dirty="0"/>
            </a:br>
            <a:r>
              <a:rPr lang="en-US" dirty="0"/>
              <a:t>(plants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Trophic level*</a:t>
            </a:r>
          </a:p>
          <a:p>
            <a:pPr lvl="1"/>
            <a:r>
              <a:rPr lang="en-US" dirty="0" smtClean="0"/>
              <a:t>Position an organism occupies in a food chain</a:t>
            </a:r>
          </a:p>
          <a:p>
            <a:pPr lvl="1"/>
            <a:r>
              <a:rPr lang="en-US" dirty="0" smtClean="0"/>
              <a:t>Ex. Producer, primary consumer, secondary consumer, etc.</a:t>
            </a:r>
          </a:p>
        </p:txBody>
      </p:sp>
    </p:spTree>
    <p:extLst>
      <p:ext uri="{BB962C8B-B14F-4D97-AF65-F5344CB8AC3E}">
        <p14:creationId xmlns:p14="http://schemas.microsoft.com/office/powerpoint/2010/main" val="174321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Wolves Change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458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Thoughts??</a:t>
            </a:r>
          </a:p>
          <a:p>
            <a:pPr algn="ctr"/>
            <a:r>
              <a:rPr lang="en-US" dirty="0" smtClean="0"/>
              <a:t>Video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https://www.youtube.com/watch?v=ysa5OBhXz-</a:t>
            </a:r>
            <a:r>
              <a:rPr lang="en-US" dirty="0" smtClean="0">
                <a:hlinkClick r:id="rId2"/>
              </a:rPr>
              <a:t>Q</a:t>
            </a:r>
            <a:endParaRPr lang="en-US" dirty="0" smtClean="0"/>
          </a:p>
          <a:p>
            <a:pPr algn="ctr"/>
            <a:r>
              <a:rPr lang="en-US" u="sng" dirty="0" smtClean="0"/>
              <a:t>Ecosystem engineers*</a:t>
            </a:r>
          </a:p>
          <a:p>
            <a:pPr algn="ctr"/>
            <a:r>
              <a:rPr lang="en-US" dirty="0" smtClean="0"/>
              <a:t>Organisms that build, modify, or destroy parts of the environment that affect the </a:t>
            </a:r>
            <a:r>
              <a:rPr lang="en-US" i="1" dirty="0" smtClean="0"/>
              <a:t>abundance</a:t>
            </a:r>
            <a:r>
              <a:rPr lang="en-US" dirty="0" smtClean="0"/>
              <a:t> and </a:t>
            </a:r>
            <a:r>
              <a:rPr lang="en-US" i="1" dirty="0" smtClean="0"/>
              <a:t>diversity</a:t>
            </a:r>
            <a:r>
              <a:rPr lang="en-US" dirty="0" smtClean="0"/>
              <a:t> of other species (Ex. beavers)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5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Succession*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Succession is a change in the structure and make up of the living parts of a community over time</a:t>
            </a:r>
          </a:p>
          <a:p>
            <a:pPr lvl="1"/>
            <a:r>
              <a:rPr lang="en-US" dirty="0" smtClean="0"/>
              <a:t>Just like the video showed… change in the living parts over time (wolves </a:t>
            </a:r>
            <a:r>
              <a:rPr lang="en-US" dirty="0" smtClean="0">
                <a:sym typeface="Wingdings"/>
              </a:rPr>
              <a:t> lots of changes)</a:t>
            </a:r>
            <a:endParaRPr lang="en-US" dirty="0" smtClean="0"/>
          </a:p>
          <a:p>
            <a:r>
              <a:rPr lang="en-US" dirty="0" smtClean="0"/>
              <a:t>Usually begins with a disruption (fire, volcano eruption, massive flood, etc.)</a:t>
            </a:r>
          </a:p>
          <a:p>
            <a:r>
              <a:rPr lang="en-US" dirty="0" smtClean="0"/>
              <a:t>Environment progresses until it reaches a </a:t>
            </a:r>
            <a:r>
              <a:rPr lang="en-US" u="sng" dirty="0" smtClean="0"/>
              <a:t>climax community </a:t>
            </a:r>
            <a:r>
              <a:rPr lang="en-US" dirty="0" smtClean="0"/>
              <a:t>= stable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vs. Secondary Succession*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http://www.mrphome.net/mrp/</a:t>
            </a:r>
            <a:r>
              <a:rPr lang="en-US" dirty="0" smtClean="0">
                <a:hlinkClick r:id="rId2"/>
              </a:rPr>
              <a:t>succession.swf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640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1195</TotalTime>
  <Words>377</Words>
  <Application>Microsoft Macintosh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PowerPoint Presentation</vt:lpstr>
      <vt:lpstr>Today in Room 315…</vt:lpstr>
      <vt:lpstr>Factors that increase pop. size*</vt:lpstr>
      <vt:lpstr>Factors that decrease pop. size*</vt:lpstr>
      <vt:lpstr>Factors affecting  increase/decrease factors* </vt:lpstr>
      <vt:lpstr>Vocab Check</vt:lpstr>
      <vt:lpstr>How Wolves Change Rivers</vt:lpstr>
      <vt:lpstr>Succession*</vt:lpstr>
      <vt:lpstr>Primary vs. Secondary Succession*</vt:lpstr>
      <vt:lpstr>Deer: Predation or Starvation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33</cp:revision>
  <dcterms:created xsi:type="dcterms:W3CDTF">2014-09-13T11:40:38Z</dcterms:created>
  <dcterms:modified xsi:type="dcterms:W3CDTF">2015-06-05T11:32:40Z</dcterms:modified>
</cp:coreProperties>
</file>