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53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320E4-3C4F-6441-83AA-C9343BC87BD5}" type="datetimeFigureOut">
              <a:rPr lang="en-US" smtClean="0"/>
              <a:t>5/12/15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90652-78DB-1641-9642-B34C5E55B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9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0652-78DB-1641-9642-B34C5E55B3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62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5/12/15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5/12/15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5/12/15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5/12/15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5/12/15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5/12/15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5/12/15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5/12/15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CF98E9C7-A845-AF46-AB29-71F0ACD73F8B}" type="datetimeFigureOut">
              <a:rPr lang="en-US" smtClean="0"/>
              <a:t>5/12/15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601410" y="1550472"/>
            <a:ext cx="4470825" cy="9144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Admit Slip</a:t>
            </a:r>
            <a:endParaRPr lang="en-US" sz="44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21064221">
            <a:off x="161924" y="3445241"/>
            <a:ext cx="9082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List everything you think of when you hear the word, “mutant”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69345" y="549881"/>
            <a:ext cx="2209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/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12/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15</a:t>
            </a:r>
            <a:endParaRPr lang="en-US" sz="36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529826"/>
              </p:ext>
            </p:extLst>
          </p:nvPr>
        </p:nvGraphicFramePr>
        <p:xfrm>
          <a:off x="324713" y="6147570"/>
          <a:ext cx="86539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44"/>
                <a:gridCol w="1684457"/>
                <a:gridCol w="987826"/>
                <a:gridCol w="3380943"/>
                <a:gridCol w="1540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5/</a:t>
                      </a:r>
                      <a:r>
                        <a:rPr lang="en-US" dirty="0" smtClean="0"/>
                        <a:t>12/</a:t>
                      </a:r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# ___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09811" y="4798394"/>
            <a:ext cx="3686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Get out your homework!</a:t>
            </a:r>
          </a:p>
          <a:p>
            <a:r>
              <a:rPr lang="en-US" dirty="0" smtClean="0"/>
              <a:t>-Admit slip re-do</a:t>
            </a:r>
          </a:p>
          <a:p>
            <a:r>
              <a:rPr lang="en-US" dirty="0" smtClean="0"/>
              <a:t>-Protein synthesis worksheet</a:t>
            </a:r>
          </a:p>
        </p:txBody>
      </p:sp>
    </p:spTree>
    <p:extLst>
      <p:ext uri="{BB962C8B-B14F-4D97-AF65-F5344CB8AC3E}">
        <p14:creationId xmlns:p14="http://schemas.microsoft.com/office/powerpoint/2010/main" val="40846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Point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8419" y="2819400"/>
            <a:ext cx="7716838" cy="3388658"/>
          </a:xfrm>
        </p:spPr>
        <p:txBody>
          <a:bodyPr/>
          <a:lstStyle/>
          <a:p>
            <a:r>
              <a:rPr lang="en-US" u="sng" dirty="0" smtClean="0"/>
              <a:t>Silent mutation</a:t>
            </a:r>
            <a:r>
              <a:rPr lang="en-US" dirty="0" smtClean="0"/>
              <a:t>* = </a:t>
            </a:r>
            <a:br>
              <a:rPr lang="en-US" dirty="0" smtClean="0"/>
            </a:br>
            <a:r>
              <a:rPr lang="en-US" dirty="0" smtClean="0"/>
              <a:t>no change to protein</a:t>
            </a:r>
          </a:p>
          <a:p>
            <a:r>
              <a:rPr lang="en-US" dirty="0" smtClean="0"/>
              <a:t>If there is a change </a:t>
            </a:r>
            <a:br>
              <a:rPr lang="en-US" dirty="0" smtClean="0"/>
            </a:br>
            <a:r>
              <a:rPr lang="en-US" dirty="0" smtClean="0"/>
              <a:t>in the base code, </a:t>
            </a:r>
            <a:br>
              <a:rPr lang="en-US" dirty="0" smtClean="0"/>
            </a:br>
            <a:r>
              <a:rPr lang="en-US" dirty="0" smtClean="0"/>
              <a:t>why doesn’t the </a:t>
            </a:r>
            <a:br>
              <a:rPr lang="en-US" dirty="0" smtClean="0"/>
            </a:br>
            <a:r>
              <a:rPr lang="en-US" dirty="0" smtClean="0"/>
              <a:t>protein switch?</a:t>
            </a:r>
            <a:endParaRPr lang="en-US" dirty="0"/>
          </a:p>
        </p:txBody>
      </p:sp>
      <p:pic>
        <p:nvPicPr>
          <p:cNvPr id="4" name="Picture 3" descr="Screen shot 2015-05-11 at 5.16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908300"/>
            <a:ext cx="53340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19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Point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19400"/>
            <a:ext cx="7716838" cy="3388658"/>
          </a:xfrm>
        </p:spPr>
        <p:txBody>
          <a:bodyPr/>
          <a:lstStyle/>
          <a:p>
            <a:r>
              <a:rPr lang="en-US" u="sng" dirty="0" smtClean="0"/>
              <a:t>Nonsense mutation</a:t>
            </a:r>
            <a:r>
              <a:rPr lang="en-US" dirty="0" smtClean="0"/>
              <a:t>* </a:t>
            </a:r>
            <a:br>
              <a:rPr lang="en-US" dirty="0" smtClean="0"/>
            </a:br>
            <a:r>
              <a:rPr lang="en-US" dirty="0" smtClean="0"/>
              <a:t>= change to STOP</a:t>
            </a:r>
          </a:p>
          <a:p>
            <a:r>
              <a:rPr lang="en-US" dirty="0" smtClean="0"/>
              <a:t>Protein ends up</a:t>
            </a:r>
            <a:br>
              <a:rPr lang="en-US" dirty="0" smtClean="0"/>
            </a:br>
            <a:r>
              <a:rPr lang="en-US" dirty="0" smtClean="0"/>
              <a:t>much shorter than</a:t>
            </a:r>
            <a:br>
              <a:rPr lang="en-US" dirty="0" smtClean="0"/>
            </a:br>
            <a:r>
              <a:rPr lang="en-US" dirty="0" smtClean="0"/>
              <a:t>intended (fewer</a:t>
            </a:r>
            <a:br>
              <a:rPr lang="en-US" dirty="0" smtClean="0"/>
            </a:br>
            <a:r>
              <a:rPr lang="en-US" dirty="0" smtClean="0"/>
              <a:t>amino acids)</a:t>
            </a:r>
            <a:endParaRPr lang="en-US" dirty="0"/>
          </a:p>
        </p:txBody>
      </p:sp>
      <p:pic>
        <p:nvPicPr>
          <p:cNvPr id="4" name="Picture 3" descr="Screen shot 2015-05-11 at 5.18.4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2"/>
          <a:stretch/>
        </p:blipFill>
        <p:spPr>
          <a:xfrm>
            <a:off x="3517900" y="2819400"/>
            <a:ext cx="56261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75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Frameshift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Frameshift: Add or delete one or more bases</a:t>
            </a:r>
            <a:endParaRPr lang="en-US" dirty="0"/>
          </a:p>
        </p:txBody>
      </p:sp>
      <p:pic>
        <p:nvPicPr>
          <p:cNvPr id="4" name="Picture 3" descr="Screen shot 2015-05-11 at 5.20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18" y="3634078"/>
            <a:ext cx="6230714" cy="322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8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Frameshift Mutations*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Insertion</a:t>
            </a:r>
            <a:r>
              <a:rPr lang="en-US" dirty="0" smtClean="0"/>
              <a:t> = </a:t>
            </a:r>
            <a:br>
              <a:rPr lang="en-US" dirty="0" smtClean="0"/>
            </a:br>
            <a:r>
              <a:rPr lang="en-US" dirty="0" smtClean="0"/>
              <a:t>add one or more </a:t>
            </a:r>
            <a:br>
              <a:rPr lang="en-US" dirty="0" smtClean="0"/>
            </a:br>
            <a:r>
              <a:rPr lang="en-US" dirty="0" smtClean="0"/>
              <a:t>base</a:t>
            </a:r>
          </a:p>
          <a:p>
            <a:r>
              <a:rPr lang="en-US" dirty="0" smtClean="0"/>
              <a:t>How much does</a:t>
            </a:r>
            <a:br>
              <a:rPr lang="en-US" dirty="0" smtClean="0"/>
            </a:br>
            <a:r>
              <a:rPr lang="en-US" dirty="0" smtClean="0"/>
              <a:t>it change the</a:t>
            </a:r>
            <a:br>
              <a:rPr lang="en-US" dirty="0" smtClean="0"/>
            </a:br>
            <a:r>
              <a:rPr lang="en-US" dirty="0" smtClean="0"/>
              <a:t>protein?</a:t>
            </a:r>
          </a:p>
          <a:p>
            <a:r>
              <a:rPr lang="en-US" dirty="0" smtClean="0"/>
              <a:t>A lot!</a:t>
            </a:r>
            <a:endParaRPr lang="en-US" dirty="0"/>
          </a:p>
        </p:txBody>
      </p:sp>
      <p:pic>
        <p:nvPicPr>
          <p:cNvPr id="4" name="Picture 3" descr="Screen shot 2015-05-11 at 5.23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984500"/>
            <a:ext cx="53340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34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Frameshift Mutations*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354" y="2850186"/>
            <a:ext cx="7716838" cy="3388658"/>
          </a:xfrm>
        </p:spPr>
        <p:txBody>
          <a:bodyPr/>
          <a:lstStyle/>
          <a:p>
            <a:r>
              <a:rPr lang="en-US" u="sng" dirty="0" smtClean="0"/>
              <a:t>Deletion</a:t>
            </a:r>
            <a:r>
              <a:rPr lang="en-US" dirty="0" smtClean="0"/>
              <a:t> = lose one</a:t>
            </a:r>
            <a:br>
              <a:rPr lang="en-US" dirty="0" smtClean="0"/>
            </a:br>
            <a:r>
              <a:rPr lang="en-US" dirty="0" smtClean="0"/>
              <a:t>or more bases</a:t>
            </a:r>
          </a:p>
          <a:p>
            <a:r>
              <a:rPr lang="en-US" dirty="0" smtClean="0"/>
              <a:t>How much does</a:t>
            </a:r>
            <a:br>
              <a:rPr lang="en-US" dirty="0" smtClean="0"/>
            </a:br>
            <a:r>
              <a:rPr lang="en-US" dirty="0" smtClean="0"/>
              <a:t>this change the</a:t>
            </a:r>
            <a:br>
              <a:rPr lang="en-US" dirty="0" smtClean="0"/>
            </a:br>
            <a:r>
              <a:rPr lang="en-US" dirty="0" smtClean="0"/>
              <a:t>protein?</a:t>
            </a:r>
          </a:p>
          <a:p>
            <a:r>
              <a:rPr lang="en-US" dirty="0" smtClean="0"/>
              <a:t>A lot!</a:t>
            </a:r>
            <a:endParaRPr lang="en-US" dirty="0"/>
          </a:p>
        </p:txBody>
      </p:sp>
      <p:pic>
        <p:nvPicPr>
          <p:cNvPr id="4" name="Picture 3" descr="Screen shot 2015-05-11 at 5.24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012142"/>
            <a:ext cx="51816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6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Deletion Example*</a:t>
            </a:r>
            <a:endParaRPr lang="en-US" dirty="0"/>
          </a:p>
        </p:txBody>
      </p:sp>
      <p:pic>
        <p:nvPicPr>
          <p:cNvPr id="4" name="Picture 3" descr="Screen shot 2015-05-11 at 5.25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2" y="3266074"/>
            <a:ext cx="7503503" cy="36127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1365" y="2819400"/>
            <a:ext cx="4145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Cystic Fibrosis*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188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Duplications*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Duplications</a:t>
            </a:r>
            <a:r>
              <a:rPr lang="en-US" dirty="0" smtClean="0"/>
              <a:t> =</a:t>
            </a:r>
            <a:br>
              <a:rPr lang="en-US" dirty="0" smtClean="0"/>
            </a:br>
            <a:r>
              <a:rPr lang="en-US" dirty="0" smtClean="0"/>
              <a:t>doubling a section</a:t>
            </a:r>
            <a:br>
              <a:rPr lang="en-US" dirty="0" smtClean="0"/>
            </a:br>
            <a:r>
              <a:rPr lang="en-US" dirty="0" smtClean="0"/>
              <a:t>of DNA</a:t>
            </a:r>
          </a:p>
          <a:p>
            <a:r>
              <a:rPr lang="en-US" dirty="0" smtClean="0"/>
              <a:t>May be beneficial</a:t>
            </a:r>
          </a:p>
          <a:p>
            <a:r>
              <a:rPr lang="en-US" dirty="0" smtClean="0"/>
              <a:t>Over time may lead</a:t>
            </a:r>
            <a:br>
              <a:rPr lang="en-US" dirty="0" smtClean="0"/>
            </a:br>
            <a:r>
              <a:rPr lang="en-US" dirty="0" smtClean="0"/>
              <a:t>to new functions</a:t>
            </a:r>
            <a:endParaRPr lang="en-US" dirty="0"/>
          </a:p>
        </p:txBody>
      </p:sp>
      <p:pic>
        <p:nvPicPr>
          <p:cNvPr id="4" name="Picture 3" descr="Screen shot 2015-05-11 at 5.31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829" y="2819400"/>
            <a:ext cx="382279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0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Translocations*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Transfer of a piece of</a:t>
            </a:r>
            <a:br>
              <a:rPr lang="en-US" dirty="0" smtClean="0"/>
            </a:br>
            <a:r>
              <a:rPr lang="en-US" dirty="0" smtClean="0"/>
              <a:t>one chromosome to a</a:t>
            </a:r>
            <a:br>
              <a:rPr lang="en-US" dirty="0" smtClean="0"/>
            </a:br>
            <a:r>
              <a:rPr lang="en-US" b="1" dirty="0" smtClean="0"/>
              <a:t>non-homologous</a:t>
            </a:r>
            <a:br>
              <a:rPr lang="en-US" b="1" dirty="0" smtClean="0"/>
            </a:br>
            <a:r>
              <a:rPr lang="en-US" b="1" dirty="0" smtClean="0"/>
              <a:t>chromosome</a:t>
            </a:r>
          </a:p>
          <a:p>
            <a:r>
              <a:rPr lang="en-US" dirty="0" smtClean="0"/>
              <a:t>The two nonhomologous</a:t>
            </a:r>
            <a:br>
              <a:rPr lang="en-US" dirty="0" smtClean="0"/>
            </a:br>
            <a:r>
              <a:rPr lang="en-US" dirty="0" smtClean="0"/>
              <a:t>chromosomes </a:t>
            </a:r>
            <a:r>
              <a:rPr lang="en-US" dirty="0" smtClean="0"/>
              <a:t>often </a:t>
            </a:r>
            <a:r>
              <a:rPr lang="en-US" dirty="0" smtClean="0"/>
              <a:t>swap </a:t>
            </a:r>
            <a:br>
              <a:rPr lang="en-US" dirty="0" smtClean="0"/>
            </a:br>
            <a:r>
              <a:rPr lang="en-US" dirty="0" smtClean="0"/>
              <a:t>segments (reciprocal)</a:t>
            </a:r>
            <a:endParaRPr lang="en-US" dirty="0"/>
          </a:p>
        </p:txBody>
      </p:sp>
      <p:pic>
        <p:nvPicPr>
          <p:cNvPr id="4" name="Picture 4" descr="Translocation_8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3012142"/>
            <a:ext cx="3810000" cy="3054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703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Complete worksheet (read the directions!!)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130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601410" y="1550472"/>
            <a:ext cx="4470825" cy="9144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Admit Slip</a:t>
            </a:r>
            <a:endParaRPr lang="en-US" sz="44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21064221">
            <a:off x="161924" y="3445241"/>
            <a:ext cx="9082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Complete the Mutation Practice Questions handout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9345" y="549881"/>
            <a:ext cx="2209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/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12/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15</a:t>
            </a:r>
            <a:endParaRPr lang="en-US" sz="36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146252"/>
              </p:ext>
            </p:extLst>
          </p:nvPr>
        </p:nvGraphicFramePr>
        <p:xfrm>
          <a:off x="324713" y="6147570"/>
          <a:ext cx="86539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44"/>
                <a:gridCol w="1684457"/>
                <a:gridCol w="987826"/>
                <a:gridCol w="3380943"/>
                <a:gridCol w="1540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5/</a:t>
                      </a:r>
                      <a:r>
                        <a:rPr lang="en-US" dirty="0" smtClean="0"/>
                        <a:t>12/</a:t>
                      </a:r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Mutations practice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# ___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09811" y="4763112"/>
            <a:ext cx="368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Get out your homework!</a:t>
            </a:r>
          </a:p>
          <a:p>
            <a:r>
              <a:rPr lang="en-US" dirty="0" smtClean="0"/>
              <a:t>-Admit slip re-do</a:t>
            </a:r>
          </a:p>
          <a:p>
            <a:r>
              <a:rPr lang="en-US" dirty="0" smtClean="0"/>
              <a:t>-Protein synthesis worksheet</a:t>
            </a:r>
          </a:p>
          <a:p>
            <a:r>
              <a:rPr lang="en-US" dirty="0" smtClean="0"/>
              <a:t>-Mutations worksheet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3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335" y="1367192"/>
            <a:ext cx="6184349" cy="586568"/>
          </a:xfrm>
        </p:spPr>
        <p:txBody>
          <a:bodyPr/>
          <a:lstStyle/>
          <a:p>
            <a:r>
              <a:rPr lang="en-US" dirty="0" smtClean="0"/>
              <a:t>Today in Room 315…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152221"/>
            <a:ext cx="9144000" cy="47057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178686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ADMIT SLIP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What does “mutant” mean to you?</a:t>
            </a:r>
          </a:p>
          <a:p>
            <a:r>
              <a:rPr lang="en-US" sz="2400" u="sng" dirty="0" smtClean="0"/>
              <a:t>HW</a:t>
            </a:r>
            <a:r>
              <a:rPr lang="en-US" sz="2400" dirty="0" smtClean="0"/>
              <a:t>: </a:t>
            </a:r>
            <a:r>
              <a:rPr lang="en-US" sz="2400" dirty="0" smtClean="0"/>
              <a:t>Finish classwork</a:t>
            </a:r>
            <a:endParaRPr lang="en-US" sz="2400" dirty="0" smtClean="0"/>
          </a:p>
          <a:p>
            <a:r>
              <a:rPr lang="en-US" sz="2400" u="sng" dirty="0" smtClean="0"/>
              <a:t>CONTENT OBJ</a:t>
            </a:r>
            <a:r>
              <a:rPr lang="en-US" sz="2400" dirty="0" smtClean="0"/>
              <a:t>: SW identity types of mutations in a DNA base sequence, and their effect on the protein</a:t>
            </a:r>
          </a:p>
          <a:p>
            <a:r>
              <a:rPr lang="en-US" sz="2400" u="sng" dirty="0" smtClean="0"/>
              <a:t>LANG. OBJ</a:t>
            </a:r>
            <a:r>
              <a:rPr lang="en-US" sz="2400" dirty="0" smtClean="0"/>
              <a:t>: SW explain each type of mutation in writing</a:t>
            </a:r>
          </a:p>
          <a:p>
            <a:r>
              <a:rPr lang="en-US" sz="2400" u="sng" dirty="0" smtClean="0"/>
              <a:t>ANNOUNCEMENTS</a:t>
            </a:r>
            <a:r>
              <a:rPr lang="en-US" sz="2400" dirty="0" smtClean="0"/>
              <a:t>: </a:t>
            </a:r>
            <a:r>
              <a:rPr lang="en-US" sz="2400" dirty="0" smtClean="0"/>
              <a:t>Back to normal tomorrow!</a:t>
            </a:r>
            <a:endParaRPr lang="en-US" sz="2400" dirty="0" smtClean="0"/>
          </a:p>
          <a:p>
            <a:r>
              <a:rPr lang="en-US" sz="2400" u="sng" dirty="0" smtClean="0"/>
              <a:t>AGENDA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Admit slip share out</a:t>
            </a:r>
          </a:p>
          <a:p>
            <a:r>
              <a:rPr lang="en-US" sz="2400" dirty="0" smtClean="0"/>
              <a:t>Mutation Notes</a:t>
            </a:r>
          </a:p>
          <a:p>
            <a:r>
              <a:rPr lang="en-US" sz="2400" dirty="0" smtClean="0"/>
              <a:t>Mutation Practice</a:t>
            </a:r>
          </a:p>
          <a:p>
            <a:r>
              <a:rPr lang="en-US" sz="2400" u="sng" dirty="0" smtClean="0"/>
              <a:t>EXIT SLIP</a:t>
            </a:r>
            <a:r>
              <a:rPr lang="en-US" sz="2400" dirty="0" smtClean="0"/>
              <a:t>: Explain one type of mutation</a:t>
            </a:r>
            <a:endParaRPr lang="en-US" sz="2400" b="1" u="sng" dirty="0"/>
          </a:p>
          <a:p>
            <a:endParaRPr lang="en-US" sz="2400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185775"/>
              </p:ext>
            </p:extLst>
          </p:nvPr>
        </p:nvGraphicFramePr>
        <p:xfrm>
          <a:off x="490087" y="996352"/>
          <a:ext cx="86539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44"/>
                <a:gridCol w="1684457"/>
                <a:gridCol w="987826"/>
                <a:gridCol w="3380943"/>
                <a:gridCol w="1540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5/</a:t>
                      </a:r>
                      <a:r>
                        <a:rPr lang="en-US" dirty="0" smtClean="0"/>
                        <a:t>12/</a:t>
                      </a:r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# ___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50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335" y="1367192"/>
            <a:ext cx="6184349" cy="586568"/>
          </a:xfrm>
        </p:spPr>
        <p:txBody>
          <a:bodyPr/>
          <a:lstStyle/>
          <a:p>
            <a:r>
              <a:rPr lang="en-US" dirty="0" smtClean="0"/>
              <a:t>Today in Room 315…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152221"/>
            <a:ext cx="9144000" cy="47057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178686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ADMIT SLIP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Mutant Practice Questions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u="sng" dirty="0" smtClean="0"/>
              <a:t>HW</a:t>
            </a:r>
            <a:r>
              <a:rPr lang="en-US" sz="2400" dirty="0" smtClean="0"/>
              <a:t>: </a:t>
            </a:r>
            <a:r>
              <a:rPr lang="en-US" sz="2400" dirty="0" smtClean="0"/>
              <a:t>Finish classwork if needed</a:t>
            </a:r>
            <a:endParaRPr lang="en-US" sz="2400" dirty="0" smtClean="0"/>
          </a:p>
          <a:p>
            <a:r>
              <a:rPr lang="en-US" sz="2400" u="sng" dirty="0" smtClean="0"/>
              <a:t>CONTENT OBJ</a:t>
            </a:r>
            <a:r>
              <a:rPr lang="en-US" sz="2400" dirty="0" smtClean="0"/>
              <a:t>: SW </a:t>
            </a:r>
            <a:r>
              <a:rPr lang="en-US" sz="2400" dirty="0" smtClean="0"/>
              <a:t>summarize key points in a reading on mutations</a:t>
            </a:r>
            <a:endParaRPr lang="en-US" sz="2400" dirty="0" smtClean="0"/>
          </a:p>
          <a:p>
            <a:r>
              <a:rPr lang="en-US" sz="2400" u="sng" dirty="0" smtClean="0"/>
              <a:t>LANG. OBJ</a:t>
            </a:r>
            <a:r>
              <a:rPr lang="en-US" sz="2400" dirty="0" smtClean="0"/>
              <a:t>: SW </a:t>
            </a:r>
            <a:r>
              <a:rPr lang="en-US" sz="2400" dirty="0" smtClean="0"/>
              <a:t>orally present their findings to their group</a:t>
            </a:r>
            <a:endParaRPr lang="en-US" sz="2400" dirty="0" smtClean="0"/>
          </a:p>
          <a:p>
            <a:r>
              <a:rPr lang="en-US" sz="2400" u="sng" dirty="0" smtClean="0"/>
              <a:t>ANNOUNCEMENTS</a:t>
            </a:r>
            <a:r>
              <a:rPr lang="en-US" sz="2400" dirty="0" smtClean="0"/>
              <a:t>: </a:t>
            </a:r>
            <a:r>
              <a:rPr lang="en-US" sz="2400" dirty="0" smtClean="0"/>
              <a:t>Back to normal tomorrow!</a:t>
            </a:r>
            <a:endParaRPr lang="en-US" sz="2400" dirty="0" smtClean="0"/>
          </a:p>
          <a:p>
            <a:r>
              <a:rPr lang="en-US" sz="2400" u="sng" dirty="0" smtClean="0"/>
              <a:t>AGENDA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Check &amp; Review HW</a:t>
            </a:r>
            <a:endParaRPr lang="en-US" sz="2400" dirty="0" smtClean="0"/>
          </a:p>
          <a:p>
            <a:r>
              <a:rPr lang="en-US" sz="2400" dirty="0" smtClean="0"/>
              <a:t>Review Admit Slip</a:t>
            </a:r>
            <a:endParaRPr lang="en-US" sz="2400" dirty="0" smtClean="0"/>
          </a:p>
          <a:p>
            <a:r>
              <a:rPr lang="en-US" sz="2400" dirty="0" smtClean="0"/>
              <a:t>Reading/notes</a:t>
            </a:r>
          </a:p>
          <a:p>
            <a:r>
              <a:rPr lang="en-US" sz="2400" dirty="0" smtClean="0"/>
              <a:t>Presentations</a:t>
            </a:r>
            <a:endParaRPr lang="en-US" sz="2400" dirty="0" smtClean="0"/>
          </a:p>
          <a:p>
            <a:r>
              <a:rPr lang="en-US" sz="2400" u="sng" dirty="0" smtClean="0"/>
              <a:t>EXIT SLIP</a:t>
            </a:r>
            <a:r>
              <a:rPr lang="en-US" sz="2400" dirty="0" smtClean="0"/>
              <a:t>: </a:t>
            </a:r>
            <a:r>
              <a:rPr lang="en-US" sz="2400" dirty="0" smtClean="0"/>
              <a:t>Summarize your learning of other groups</a:t>
            </a:r>
            <a:endParaRPr lang="en-US" sz="2400" b="1" u="sng" dirty="0"/>
          </a:p>
          <a:p>
            <a:endParaRPr lang="en-US" sz="2400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373438"/>
              </p:ext>
            </p:extLst>
          </p:nvPr>
        </p:nvGraphicFramePr>
        <p:xfrm>
          <a:off x="490087" y="996352"/>
          <a:ext cx="86539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44"/>
                <a:gridCol w="1684457"/>
                <a:gridCol w="987826"/>
                <a:gridCol w="3380943"/>
                <a:gridCol w="1540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5/</a:t>
                      </a:r>
                      <a:r>
                        <a:rPr lang="en-US" dirty="0" smtClean="0"/>
                        <a:t>12/</a:t>
                      </a:r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Mutations practice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# ___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03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96" y="1371600"/>
            <a:ext cx="8879404" cy="1447800"/>
          </a:xfrm>
        </p:spPr>
        <p:txBody>
          <a:bodyPr/>
          <a:lstStyle/>
          <a:p>
            <a:pPr algn="ctr"/>
            <a:r>
              <a:rPr lang="en-US" dirty="0" smtClean="0"/>
              <a:t>Review Homework/Admit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74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6079" b="6079"/>
          <a:stretch>
            <a:fillRect/>
          </a:stretch>
        </p:blipFill>
        <p:spPr>
          <a:xfrm>
            <a:off x="1" y="3012142"/>
            <a:ext cx="9144000" cy="384585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227" y="0"/>
            <a:ext cx="2390773" cy="30121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b="18923"/>
          <a:stretch/>
        </p:blipFill>
        <p:spPr>
          <a:xfrm>
            <a:off x="4412638" y="1"/>
            <a:ext cx="2340590" cy="3012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8741"/>
          <a:stretch/>
        </p:blipFill>
        <p:spPr>
          <a:xfrm>
            <a:off x="-1" y="0"/>
            <a:ext cx="4479009" cy="3012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900835"/>
            <a:ext cx="7716837" cy="1447800"/>
          </a:xfrm>
        </p:spPr>
        <p:txBody>
          <a:bodyPr/>
          <a:lstStyle/>
          <a:p>
            <a:pPr algn="ctr"/>
            <a:r>
              <a:rPr lang="en-US" sz="4000" dirty="0" smtClean="0"/>
              <a:t>Admit Slip Shareout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7483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Recall: Central Dogma</a:t>
            </a:r>
            <a:endParaRPr lang="en-US" dirty="0"/>
          </a:p>
        </p:txBody>
      </p:sp>
      <p:pic>
        <p:nvPicPr>
          <p:cNvPr id="4" name="Picture 6" descr="f15-05_the_central_dogm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"/>
          <a:stretch>
            <a:fillRect/>
          </a:stretch>
        </p:blipFill>
        <p:spPr bwMode="auto">
          <a:xfrm>
            <a:off x="712788" y="1160463"/>
            <a:ext cx="7772400" cy="56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704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Mutations*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51598"/>
            <a:ext cx="7716838" cy="383450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Changes in the DNA sequence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Leads to changes in the mrNA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May change protein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May change trait</a:t>
            </a:r>
            <a:endParaRPr lang="en-US" dirty="0"/>
          </a:p>
        </p:txBody>
      </p:sp>
      <p:pic>
        <p:nvPicPr>
          <p:cNvPr id="4" name="Picture 3" descr="Screen shot 2015-05-11 at 5.00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2833856"/>
            <a:ext cx="4025900" cy="402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22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Mutations*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4184140"/>
          </a:xfrm>
        </p:spPr>
        <p:txBody>
          <a:bodyPr/>
          <a:lstStyle/>
          <a:p>
            <a:r>
              <a:rPr lang="en-US" u="sng" dirty="0" smtClean="0"/>
              <a:t>Point mutation</a:t>
            </a:r>
          </a:p>
          <a:p>
            <a:pPr lvl="1"/>
            <a:r>
              <a:rPr lang="en-US" dirty="0" smtClean="0"/>
              <a:t>Change to ONE letter (base) in the DNA</a:t>
            </a:r>
          </a:p>
          <a:p>
            <a:pPr lvl="1"/>
            <a:r>
              <a:rPr lang="en-US" dirty="0" smtClean="0"/>
              <a:t>May cause change to protein, may not</a:t>
            </a:r>
          </a:p>
          <a:p>
            <a:r>
              <a:rPr lang="en-US" u="sng" dirty="0" smtClean="0"/>
              <a:t>Frameshift mutation</a:t>
            </a:r>
          </a:p>
          <a:p>
            <a:pPr lvl="1"/>
            <a:r>
              <a:rPr lang="en-US" dirty="0" smtClean="0"/>
              <a:t>Addition of a new letter (base) in DNA, or</a:t>
            </a:r>
          </a:p>
          <a:p>
            <a:pPr lvl="1"/>
            <a:r>
              <a:rPr lang="en-US" dirty="0" smtClean="0"/>
              <a:t>Deletion of a letter (base) in DNA</a:t>
            </a:r>
          </a:p>
          <a:p>
            <a:pPr lvl="1"/>
            <a:r>
              <a:rPr lang="en-US" dirty="0" smtClean="0"/>
              <a:t>Both types shift the DNA frame (changes codons)</a:t>
            </a:r>
          </a:p>
          <a:p>
            <a:pPr lvl="1"/>
            <a:r>
              <a:rPr lang="en-US" dirty="0" smtClean="0"/>
              <a:t>Big changes to protein!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720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Point Mutation Example</a:t>
            </a:r>
            <a:endParaRPr lang="en-US" dirty="0"/>
          </a:p>
        </p:txBody>
      </p:sp>
      <p:pic>
        <p:nvPicPr>
          <p:cNvPr id="4" name="Picture 3" descr="Screen shot 2015-05-11 at 5.06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20" y="3149135"/>
            <a:ext cx="6454389" cy="37088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9316" y="2819400"/>
            <a:ext cx="3263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(one base change)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207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Point Mutations*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77186"/>
            <a:ext cx="7716838" cy="3388658"/>
          </a:xfrm>
        </p:spPr>
        <p:txBody>
          <a:bodyPr/>
          <a:lstStyle/>
          <a:p>
            <a:r>
              <a:rPr lang="en-US" u="sng" dirty="0" smtClean="0"/>
              <a:t>Missense mutation</a:t>
            </a:r>
          </a:p>
          <a:p>
            <a:pPr lvl="1"/>
            <a:r>
              <a:rPr lang="en-US" dirty="0" smtClean="0"/>
              <a:t>Changes amino acid</a:t>
            </a:r>
          </a:p>
          <a:p>
            <a:pPr lvl="1"/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GCA </a:t>
            </a:r>
            <a:r>
              <a:rPr lang="en-US" dirty="0" smtClean="0">
                <a:sym typeface="Wingdings"/>
              </a:rPr>
              <a:t> Ala</a:t>
            </a:r>
          </a:p>
          <a:p>
            <a:pPr lvl="1"/>
            <a:r>
              <a:rPr lang="en-US" dirty="0" smtClean="0">
                <a:sym typeface="Wingdings"/>
              </a:rPr>
              <a:t>But if mutation occurs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and GCA becomes GUA</a:t>
            </a:r>
          </a:p>
          <a:p>
            <a:pPr lvl="1"/>
            <a:r>
              <a:rPr lang="en-US" dirty="0" smtClean="0">
                <a:sym typeface="Wingdings"/>
              </a:rPr>
              <a:t>GUA  Val</a:t>
            </a:r>
            <a:endParaRPr lang="en-US" dirty="0"/>
          </a:p>
        </p:txBody>
      </p:sp>
      <p:pic>
        <p:nvPicPr>
          <p:cNvPr id="4" name="Picture 3" descr="Screen shot 2015-05-11 at 5.09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860" y="2946400"/>
            <a:ext cx="5122139" cy="3911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3886200" y="4761070"/>
            <a:ext cx="5257800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05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Missense Mutation Ex.*</a:t>
            </a:r>
            <a:endParaRPr lang="en-US" dirty="0"/>
          </a:p>
        </p:txBody>
      </p:sp>
      <p:pic>
        <p:nvPicPr>
          <p:cNvPr id="4" name="Picture 5" descr="05-19-SickleCellDisease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8"/>
          <a:stretch>
            <a:fillRect/>
          </a:stretch>
        </p:blipFill>
        <p:spPr bwMode="auto">
          <a:xfrm>
            <a:off x="492642" y="2493963"/>
            <a:ext cx="823595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9129" y="2529246"/>
            <a:ext cx="4268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Sickle Cell Anemia*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6579623" y="5627529"/>
            <a:ext cx="705589" cy="70564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2788" y="3210691"/>
            <a:ext cx="1562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Normal red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blood cells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3413" y="3008552"/>
            <a:ext cx="1058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Sickle Cells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1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2154</TotalTime>
  <Words>472</Words>
  <Application>Microsoft Macintosh PowerPoint</Application>
  <PresentationFormat>On-screen Show (4:3)</PresentationFormat>
  <Paragraphs>114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Sky</vt:lpstr>
      <vt:lpstr>PowerPoint Presentation</vt:lpstr>
      <vt:lpstr>Today in Room 315…</vt:lpstr>
      <vt:lpstr>Admit Slip Shareout</vt:lpstr>
      <vt:lpstr>Recall: Central Dogma</vt:lpstr>
      <vt:lpstr>Mutations*</vt:lpstr>
      <vt:lpstr>Types of Mutations*</vt:lpstr>
      <vt:lpstr>Point Mutation Example</vt:lpstr>
      <vt:lpstr>Types of Point Mutations*</vt:lpstr>
      <vt:lpstr>Missense Mutation Ex.*</vt:lpstr>
      <vt:lpstr>Types of Point Mutations</vt:lpstr>
      <vt:lpstr>Types of Point Mutations</vt:lpstr>
      <vt:lpstr>Frameshift Mutations</vt:lpstr>
      <vt:lpstr>Types of Frameshift Mutations*</vt:lpstr>
      <vt:lpstr>Types of Frameshift Mutations*</vt:lpstr>
      <vt:lpstr>Deletion Example*</vt:lpstr>
      <vt:lpstr>Duplications*</vt:lpstr>
      <vt:lpstr>Translocations*</vt:lpstr>
      <vt:lpstr>Practice</vt:lpstr>
      <vt:lpstr>PowerPoint Presentation</vt:lpstr>
      <vt:lpstr>Today in Room 315…</vt:lpstr>
      <vt:lpstr>Review Homework/Admit Slip</vt:lpstr>
    </vt:vector>
  </TitlesOfParts>
  <Company>University of Massachusetts (Amherst)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Gately</dc:creator>
  <cp:lastModifiedBy>Bethany Gately</cp:lastModifiedBy>
  <cp:revision>34</cp:revision>
  <dcterms:created xsi:type="dcterms:W3CDTF">2014-09-13T11:40:38Z</dcterms:created>
  <dcterms:modified xsi:type="dcterms:W3CDTF">2015-05-12T22:06:43Z</dcterms:modified>
</cp:coreProperties>
</file>