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88" r:id="rId25"/>
    <p:sldId id="279" r:id="rId26"/>
    <p:sldId id="281" r:id="rId27"/>
    <p:sldId id="282" r:id="rId28"/>
    <p:sldId id="283" r:id="rId29"/>
    <p:sldId id="284" r:id="rId30"/>
    <p:sldId id="285" r:id="rId31"/>
    <p:sldId id="280" r:id="rId32"/>
    <p:sldId id="286" r:id="rId33"/>
    <p:sldId id="289" r:id="rId34"/>
    <p:sldId id="287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792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320E4-3C4F-6441-83AA-C9343BC87BD5}" type="datetimeFigureOut">
              <a:rPr lang="en-US" smtClean="0"/>
              <a:t>5/10/15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90652-78DB-1641-9642-B34C5E55B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9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90652-78DB-1641-9642-B34C5E55B3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73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90652-78DB-1641-9642-B34C5E55B3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7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5/10/15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5/10/15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5/10/15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5/10/15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5/10/15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5/10/15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5/10/15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5/10/15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5/10/15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5/10/15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5/10/15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CF98E9C7-A845-AF46-AB29-71F0ACD73F8B}" type="datetimeFigureOut">
              <a:rPr lang="en-US" smtClean="0"/>
              <a:t>5/10/15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8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41_Ne5mS2ls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earn.genetics.utah.edu/content/molecules/transcribe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85666">
            <a:off x="186097" y="1803919"/>
            <a:ext cx="4470825" cy="9144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Admit Slip</a:t>
            </a:r>
            <a:endParaRPr lang="en-US" sz="44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21064221">
            <a:off x="161925" y="3586800"/>
            <a:ext cx="9082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Complete the admit slip handout.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Get out your enzyme flashcards!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9345" y="549881"/>
            <a:ext cx="2209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/</a:t>
            </a:r>
            <a:r>
              <a:rPr lang="en-US" sz="36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8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/15</a:t>
            </a:r>
            <a:endParaRPr lang="en-US" sz="36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084927"/>
              </p:ext>
            </p:extLst>
          </p:nvPr>
        </p:nvGraphicFramePr>
        <p:xfrm>
          <a:off x="324713" y="6147570"/>
          <a:ext cx="865391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44"/>
                <a:gridCol w="1684457"/>
                <a:gridCol w="987826"/>
                <a:gridCol w="3380943"/>
                <a:gridCol w="1540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5/8/15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Transcription/Translation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Page # ___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36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Transcription*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through which </a:t>
            </a:r>
            <a:r>
              <a:rPr lang="en-US" u="sng" dirty="0" smtClean="0"/>
              <a:t>DNA</a:t>
            </a:r>
            <a:r>
              <a:rPr lang="en-US" dirty="0" smtClean="0"/>
              <a:t> is copied by </a:t>
            </a:r>
            <a:br>
              <a:rPr lang="en-US" dirty="0" smtClean="0"/>
            </a:br>
            <a:r>
              <a:rPr lang="en-US" u="sng" dirty="0" smtClean="0"/>
              <a:t>RNA polymerase </a:t>
            </a:r>
            <a:r>
              <a:rPr lang="en-US" dirty="0" smtClean="0"/>
              <a:t>to produce complementary </a:t>
            </a:r>
            <a:r>
              <a:rPr lang="en-US" u="sng" dirty="0" smtClean="0"/>
              <a:t>RNA strand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61818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Translation*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by which an </a:t>
            </a:r>
            <a:r>
              <a:rPr lang="en-US" u="sng" dirty="0" smtClean="0"/>
              <a:t>RNA strand </a:t>
            </a:r>
            <a:r>
              <a:rPr lang="en-US" dirty="0" smtClean="0"/>
              <a:t>is read by a </a:t>
            </a:r>
            <a:r>
              <a:rPr lang="en-US" u="sng" dirty="0" smtClean="0"/>
              <a:t>ribosome</a:t>
            </a:r>
            <a:r>
              <a:rPr lang="en-US" dirty="0" smtClean="0"/>
              <a:t> and each </a:t>
            </a:r>
            <a:r>
              <a:rPr lang="en-US" u="sng" dirty="0" smtClean="0"/>
              <a:t>codon</a:t>
            </a:r>
            <a:r>
              <a:rPr lang="en-US" dirty="0" smtClean="0"/>
              <a:t> is turned into an </a:t>
            </a:r>
            <a:r>
              <a:rPr lang="en-US" u="sng" dirty="0" smtClean="0"/>
              <a:t>amino acid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45971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Central Dogma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0"/>
            <a:ext cx="8593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36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“Central Dogma” 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Flow of genetic information from gene to trait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785" y="3853203"/>
            <a:ext cx="6985413" cy="2021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9936" y="6077634"/>
            <a:ext cx="3157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 = </a:t>
            </a:r>
            <a:br>
              <a:rPr lang="en-US" dirty="0" smtClean="0"/>
            </a:br>
            <a:r>
              <a:rPr lang="en-US" dirty="0" smtClean="0"/>
              <a:t>segment (piece) of DNA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96267" y="6400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7450" y="5911094"/>
            <a:ext cx="3500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Trait = </a:t>
            </a:r>
            <a:br>
              <a:rPr lang="en-US" dirty="0" smtClean="0"/>
            </a:br>
            <a:r>
              <a:rPr lang="en-US" dirty="0" smtClean="0"/>
              <a:t>Combination of proteins (leading to structure)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687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Locations*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Replication occurs in the </a:t>
            </a:r>
            <a:r>
              <a:rPr lang="en-US" u="sng" dirty="0" smtClean="0"/>
              <a:t>nucleus</a:t>
            </a:r>
          </a:p>
          <a:p>
            <a:r>
              <a:rPr lang="en-US" dirty="0" smtClean="0"/>
              <a:t>Transcription occurs in the </a:t>
            </a:r>
            <a:r>
              <a:rPr lang="en-US" u="sng" dirty="0" smtClean="0"/>
              <a:t>nucleus</a:t>
            </a:r>
          </a:p>
          <a:p>
            <a:r>
              <a:rPr lang="en-US" dirty="0" smtClean="0"/>
              <a:t>Translation occurs in the </a:t>
            </a:r>
            <a:r>
              <a:rPr lang="en-US" u="sng" dirty="0" smtClean="0"/>
              <a:t>cytoplasm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094982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DNA Transcription*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 sequence is copied into messenger RNA (mRNA)</a:t>
            </a:r>
          </a:p>
          <a:p>
            <a:r>
              <a:rPr lang="en-US" dirty="0" smtClean="0"/>
              <a:t>mRNA has 4 nucleotide bases like DNA, but instead of Thymine (T) it has Uracil (U)</a:t>
            </a:r>
          </a:p>
          <a:p>
            <a:r>
              <a:rPr lang="en-US" dirty="0" smtClean="0"/>
              <a:t>Produces a single strand of mRNA</a:t>
            </a:r>
          </a:p>
          <a:p>
            <a:r>
              <a:rPr lang="en-US" dirty="0" smtClean="0"/>
              <a:t>Process of DNA </a:t>
            </a:r>
            <a:r>
              <a:rPr lang="en-US" dirty="0" smtClean="0">
                <a:sym typeface="Wingdings"/>
              </a:rPr>
              <a:t> RNA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120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Transcribe the</a:t>
            </a:r>
            <a:br>
              <a:rPr lang="en-US" dirty="0" smtClean="0"/>
            </a:br>
            <a:r>
              <a:rPr lang="en-US" dirty="0" smtClean="0"/>
              <a:t>DNA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664288"/>
              </p:ext>
            </p:extLst>
          </p:nvPr>
        </p:nvGraphicFramePr>
        <p:xfrm>
          <a:off x="533400" y="3643634"/>
          <a:ext cx="8075613" cy="280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Image" r:id="rId3" imgW="6400000" imgH="2222222" progId="PhotoshopElements.Image.2">
                  <p:embed/>
                </p:oleObj>
              </mc:Choice>
              <mc:Fallback>
                <p:oleObj name="Image" r:id="rId3" imgW="6400000" imgH="2222222" progId="PhotoshopElements.Image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643634"/>
                        <a:ext cx="8075613" cy="280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089468"/>
              </p:ext>
            </p:extLst>
          </p:nvPr>
        </p:nvGraphicFramePr>
        <p:xfrm>
          <a:off x="5054600" y="6350"/>
          <a:ext cx="4089400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Image" r:id="rId5" imgW="2565079" imgH="1713681" progId="PhotoshopElements.Image.2">
                  <p:embed/>
                </p:oleObj>
              </mc:Choice>
              <mc:Fallback>
                <p:oleObj name="Image" r:id="rId5" imgW="2565079" imgH="1713681" progId="PhotoshopElements.Image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600" y="6350"/>
                        <a:ext cx="4089400" cy="273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6086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Translation*</a:t>
            </a:r>
            <a:endParaRPr lang="en-US" dirty="0"/>
          </a:p>
        </p:txBody>
      </p:sp>
      <p:pic>
        <p:nvPicPr>
          <p:cNvPr id="4" name="Picture 3" descr="Screen shot 2015-05-08 at 7.22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528" y="2571851"/>
            <a:ext cx="6932510" cy="428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32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Codons*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codon = 1 amino acid</a:t>
            </a:r>
          </a:p>
          <a:p>
            <a:r>
              <a:rPr lang="en-US" dirty="0" smtClean="0"/>
              <a:t>Codon = 3 bases (letters)</a:t>
            </a:r>
          </a:p>
          <a:p>
            <a:r>
              <a:rPr lang="en-US" dirty="0" smtClean="0"/>
              <a:t>There are 20 amino acids,</a:t>
            </a:r>
            <a:br>
              <a:rPr lang="en-US" dirty="0" smtClean="0"/>
            </a:br>
            <a:r>
              <a:rPr lang="en-US" dirty="0" smtClean="0"/>
              <a:t>but most amino acids have</a:t>
            </a:r>
            <a:br>
              <a:rPr lang="en-US" dirty="0" smtClean="0"/>
            </a:br>
            <a:r>
              <a:rPr lang="en-US" dirty="0" smtClean="0"/>
              <a:t>several codons that “code”</a:t>
            </a:r>
            <a:br>
              <a:rPr lang="en-US" dirty="0" smtClean="0"/>
            </a:br>
            <a:r>
              <a:rPr lang="en-US" dirty="0" smtClean="0"/>
              <a:t>for it</a:t>
            </a:r>
            <a:endParaRPr lang="en-US" dirty="0"/>
          </a:p>
        </p:txBody>
      </p:sp>
      <p:pic>
        <p:nvPicPr>
          <p:cNvPr id="4" name="Picture 4" descr="codon_G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3230563"/>
            <a:ext cx="3810000" cy="3627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956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5-08 at 7.25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9" y="0"/>
            <a:ext cx="8423753" cy="64245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9688" y="6424567"/>
            <a:ext cx="511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Pass out personal code wheels!***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68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335" y="1367192"/>
            <a:ext cx="6184349" cy="586568"/>
          </a:xfrm>
        </p:spPr>
        <p:txBody>
          <a:bodyPr/>
          <a:lstStyle/>
          <a:p>
            <a:r>
              <a:rPr lang="en-US" dirty="0" smtClean="0"/>
              <a:t>Today in Room 315…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152221"/>
            <a:ext cx="9144000" cy="470577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178686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ADMIT SLIP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DNA Replication review handout</a:t>
            </a:r>
          </a:p>
          <a:p>
            <a:r>
              <a:rPr lang="en-US" sz="2400" u="sng" dirty="0" smtClean="0"/>
              <a:t>HW</a:t>
            </a:r>
            <a:r>
              <a:rPr lang="en-US" sz="2400" dirty="0" smtClean="0"/>
              <a:t>: Transcription/Translation handout</a:t>
            </a:r>
            <a:br>
              <a:rPr lang="en-US" sz="2400" dirty="0" smtClean="0"/>
            </a:br>
            <a:r>
              <a:rPr lang="en-US" sz="2400" u="sng" dirty="0" smtClean="0"/>
              <a:t>CONTENT OBJ</a:t>
            </a:r>
            <a:r>
              <a:rPr lang="en-US" sz="2400" dirty="0" smtClean="0"/>
              <a:t>: SW transcribe and translate a DNA sequence into mRNA and amino acids</a:t>
            </a:r>
            <a:br>
              <a:rPr lang="en-US" sz="2400" dirty="0" smtClean="0"/>
            </a:br>
            <a:r>
              <a:rPr lang="en-US" sz="2400" u="sng" dirty="0" smtClean="0"/>
              <a:t>LANG. OBJ</a:t>
            </a:r>
            <a:r>
              <a:rPr lang="en-US" sz="2400" dirty="0" smtClean="0"/>
              <a:t>: SW verbally explain the concepts</a:t>
            </a:r>
          </a:p>
          <a:p>
            <a:r>
              <a:rPr lang="en-US" sz="2400" u="sng" dirty="0" smtClean="0"/>
              <a:t>ANNOUNCEMENTS</a:t>
            </a:r>
            <a:r>
              <a:rPr lang="en-US" sz="2400" dirty="0" smtClean="0"/>
              <a:t>: DO YOUR HOMEWORK! (Only 15 min!)</a:t>
            </a:r>
          </a:p>
          <a:p>
            <a:r>
              <a:rPr lang="en-US" sz="2400" u="sng" dirty="0" smtClean="0"/>
              <a:t>AGENDA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Finish Replication notes</a:t>
            </a:r>
          </a:p>
          <a:p>
            <a:r>
              <a:rPr lang="en-US" sz="2400" dirty="0" smtClean="0"/>
              <a:t>Review admit slip</a:t>
            </a:r>
          </a:p>
          <a:p>
            <a:r>
              <a:rPr lang="en-US" sz="2400" dirty="0" smtClean="0"/>
              <a:t>Quiz</a:t>
            </a:r>
          </a:p>
          <a:p>
            <a:r>
              <a:rPr lang="en-US" sz="2400" dirty="0" smtClean="0"/>
              <a:t>Transcription/Translate</a:t>
            </a:r>
          </a:p>
          <a:p>
            <a:r>
              <a:rPr lang="en-US" sz="2400" u="sng" dirty="0" smtClean="0"/>
              <a:t>EXIT SLIP</a:t>
            </a:r>
            <a:r>
              <a:rPr lang="en-US" sz="2400" dirty="0" smtClean="0"/>
              <a:t>: Translate and Transcribe a gene</a:t>
            </a:r>
            <a:endParaRPr lang="en-US" sz="2400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257162"/>
              </p:ext>
            </p:extLst>
          </p:nvPr>
        </p:nvGraphicFramePr>
        <p:xfrm>
          <a:off x="324713" y="996352"/>
          <a:ext cx="865391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44"/>
                <a:gridCol w="1684457"/>
                <a:gridCol w="987826"/>
                <a:gridCol w="3380943"/>
                <a:gridCol w="1540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5/8/15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Transcription/Translation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Page # ___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272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5-05-08 at 7.24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75" y="204466"/>
            <a:ext cx="8635438" cy="66535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63850" y="3175408"/>
            <a:ext cx="6365775" cy="67036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16250" y="4774383"/>
            <a:ext cx="6365775" cy="67036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34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Homework!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Turn DNA to RNA to Amino Acid (Protein)</a:t>
            </a:r>
          </a:p>
          <a:p>
            <a:pPr algn="ctr"/>
            <a:r>
              <a:rPr lang="en-US" dirty="0" smtClean="0"/>
              <a:t>Use “codon wheel” to solve the code!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8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85666">
            <a:off x="186097" y="1803919"/>
            <a:ext cx="4470825" cy="9144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Admit Slip</a:t>
            </a:r>
            <a:endParaRPr lang="en-US" sz="44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21064221">
            <a:off x="161925" y="3802243"/>
            <a:ext cx="9082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Why is DNA often considered “the code of life”?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9345" y="549881"/>
            <a:ext cx="2209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/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11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/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15</a:t>
            </a:r>
            <a:endParaRPr lang="en-US" sz="36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767692"/>
              </p:ext>
            </p:extLst>
          </p:nvPr>
        </p:nvGraphicFramePr>
        <p:xfrm>
          <a:off x="324713" y="6147570"/>
          <a:ext cx="865391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44"/>
                <a:gridCol w="1684457"/>
                <a:gridCol w="987826"/>
                <a:gridCol w="3380943"/>
                <a:gridCol w="1540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r>
                        <a:rPr lang="en-US" dirty="0" smtClean="0"/>
                        <a:t>/11/</a:t>
                      </a:r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Code of Life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Page # ___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57389" y="1196212"/>
            <a:ext cx="2028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Get out your homework!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144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335" y="1367192"/>
            <a:ext cx="6184349" cy="586568"/>
          </a:xfrm>
        </p:spPr>
        <p:txBody>
          <a:bodyPr/>
          <a:lstStyle/>
          <a:p>
            <a:r>
              <a:rPr lang="en-US" dirty="0" smtClean="0"/>
              <a:t>Today in Room 315…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152221"/>
            <a:ext cx="9144000" cy="470577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165454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ADMIT SLIP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Why is DNA the code of life?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u="sng" dirty="0" smtClean="0"/>
              <a:t>HW</a:t>
            </a:r>
            <a:r>
              <a:rPr lang="en-US" sz="2400" dirty="0" smtClean="0"/>
              <a:t>: </a:t>
            </a:r>
            <a:r>
              <a:rPr lang="en-US" sz="2400" dirty="0" smtClean="0"/>
              <a:t>Re-answer the admit slip &amp; Finish class handout (Protein Synthesis worksheet)</a:t>
            </a:r>
          </a:p>
          <a:p>
            <a:r>
              <a:rPr lang="en-US" sz="2400" u="sng" dirty="0" smtClean="0"/>
              <a:t>CONTENT </a:t>
            </a:r>
            <a:r>
              <a:rPr lang="en-US" sz="2400" u="sng" dirty="0" smtClean="0"/>
              <a:t>OBJ</a:t>
            </a:r>
            <a:r>
              <a:rPr lang="en-US" sz="2400" dirty="0" smtClean="0"/>
              <a:t>: SW transcribe and translate a DNA sequence into mRNA and amino acids</a:t>
            </a:r>
            <a:br>
              <a:rPr lang="en-US" sz="2400" dirty="0" smtClean="0"/>
            </a:br>
            <a:r>
              <a:rPr lang="en-US" sz="2400" u="sng" dirty="0" smtClean="0"/>
              <a:t>LANG. OBJ</a:t>
            </a:r>
            <a:r>
              <a:rPr lang="en-US" sz="2400" dirty="0" smtClean="0"/>
              <a:t>: SW </a:t>
            </a:r>
            <a:r>
              <a:rPr lang="en-US" sz="2400" dirty="0" smtClean="0"/>
              <a:t>explain in writing</a:t>
            </a:r>
            <a:r>
              <a:rPr lang="en-US" sz="2400" dirty="0" smtClean="0"/>
              <a:t> why DNA is the code of life</a:t>
            </a:r>
            <a:endParaRPr lang="en-US" sz="2400" dirty="0" smtClean="0"/>
          </a:p>
          <a:p>
            <a:r>
              <a:rPr lang="en-US" sz="2400" u="sng" dirty="0" smtClean="0"/>
              <a:t>ANNOUNCEMENTS</a:t>
            </a:r>
            <a:r>
              <a:rPr lang="en-US" sz="2400" dirty="0" smtClean="0"/>
              <a:t>:</a:t>
            </a:r>
            <a:endParaRPr lang="en-US" sz="2400" dirty="0" smtClean="0"/>
          </a:p>
          <a:p>
            <a:r>
              <a:rPr lang="en-US" sz="2400" u="sng" dirty="0" smtClean="0"/>
              <a:t>AGENDA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Homework Review</a:t>
            </a:r>
          </a:p>
          <a:p>
            <a:r>
              <a:rPr lang="en-US" sz="2400" dirty="0" smtClean="0"/>
              <a:t>Transcription/Translation Notes</a:t>
            </a:r>
          </a:p>
          <a:p>
            <a:r>
              <a:rPr lang="en-US" sz="2400" dirty="0" smtClean="0"/>
              <a:t>Video</a:t>
            </a:r>
            <a:endParaRPr lang="en-US" sz="2400" dirty="0" smtClean="0"/>
          </a:p>
          <a:p>
            <a:r>
              <a:rPr lang="en-US" sz="2400" dirty="0" smtClean="0"/>
              <a:t>Online practice (class)</a:t>
            </a:r>
            <a:endParaRPr lang="en-US" sz="2400" dirty="0" smtClean="0"/>
          </a:p>
          <a:p>
            <a:r>
              <a:rPr lang="en-US" sz="2400" u="sng" dirty="0" smtClean="0"/>
              <a:t>EXIT SLIP</a:t>
            </a:r>
            <a:r>
              <a:rPr lang="en-US" sz="2400" dirty="0" smtClean="0"/>
              <a:t>: Translate and Transcribe a gene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1234168"/>
              </p:ext>
            </p:extLst>
          </p:nvPr>
        </p:nvGraphicFramePr>
        <p:xfrm>
          <a:off x="278410" y="996352"/>
          <a:ext cx="865391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44"/>
                <a:gridCol w="1684457"/>
                <a:gridCol w="987826"/>
                <a:gridCol w="3380943"/>
                <a:gridCol w="1540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r>
                        <a:rPr lang="en-US" dirty="0" smtClean="0"/>
                        <a:t>/11/</a:t>
                      </a:r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Code of Life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Page # ___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257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Homework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Put up answer 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575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001243" cy="1447800"/>
          </a:xfrm>
        </p:spPr>
        <p:txBody>
          <a:bodyPr/>
          <a:lstStyle/>
          <a:p>
            <a:pPr algn="ctr"/>
            <a:r>
              <a:rPr lang="en-US" dirty="0" smtClean="0"/>
              <a:t>DNA as the “Code of Life” 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400"/>
            <a:ext cx="7716838" cy="3388658"/>
          </a:xfrm>
        </p:spPr>
        <p:txBody>
          <a:bodyPr/>
          <a:lstStyle/>
          <a:p>
            <a:pPr algn="ctr"/>
            <a:r>
              <a:rPr lang="en-US" dirty="0" smtClean="0"/>
              <a:t>Central Dogma!!</a:t>
            </a:r>
          </a:p>
          <a:p>
            <a:pPr algn="ctr"/>
            <a:r>
              <a:rPr lang="en-US" dirty="0" smtClean="0"/>
              <a:t>This will be an open response question!!</a:t>
            </a:r>
            <a:endParaRPr lang="en-US" dirty="0"/>
          </a:p>
        </p:txBody>
      </p:sp>
      <p:pic>
        <p:nvPicPr>
          <p:cNvPr id="4" name="Picture 3" descr="Screen shot 2015-05-10 at 10.17.1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5"/>
          <a:stretch/>
        </p:blipFill>
        <p:spPr>
          <a:xfrm>
            <a:off x="123478" y="3933978"/>
            <a:ext cx="8819869" cy="27520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9564" y="5173388"/>
            <a:ext cx="6473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 transcript of DNA bases (A, T, C, G) codes for RNA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 transcript of RNA bases (A, U, C, G) codes for a protein chain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Proteins interact to create physical characteristics (traits)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832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142" y="0"/>
            <a:ext cx="6897138" cy="68971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39749" y="1552422"/>
            <a:ext cx="2222607" cy="3351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44322" y="2505044"/>
            <a:ext cx="2222607" cy="481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93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565653"/>
            <a:ext cx="7716837" cy="1447800"/>
          </a:xfrm>
        </p:spPr>
        <p:txBody>
          <a:bodyPr/>
          <a:lstStyle/>
          <a:p>
            <a:r>
              <a:rPr lang="en-US" dirty="0" smtClean="0"/>
              <a:t>Machinery*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7" y="3719099"/>
            <a:ext cx="7716838" cy="3388658"/>
          </a:xfrm>
        </p:spPr>
        <p:txBody>
          <a:bodyPr/>
          <a:lstStyle/>
          <a:p>
            <a:r>
              <a:rPr lang="en-US" dirty="0" smtClean="0"/>
              <a:t>Reads the DNA template strand to create a complementary DNA strand __________________</a:t>
            </a:r>
          </a:p>
          <a:p>
            <a:r>
              <a:rPr lang="en-US" dirty="0" smtClean="0"/>
              <a:t>Reads the DNA template strand to create a complementary RNA strand __________________</a:t>
            </a:r>
          </a:p>
          <a:p>
            <a:r>
              <a:rPr lang="en-US" dirty="0" smtClean="0"/>
              <a:t>Reads the RNA strand to create the corresponding amino acids  __________________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63476" cy="1827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476" y="-90579"/>
            <a:ext cx="3457389" cy="19184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160" y="1583676"/>
            <a:ext cx="4467840" cy="2135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0865" y="0"/>
            <a:ext cx="2723135" cy="15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41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Ribosome*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074" y="2819400"/>
            <a:ext cx="7716838" cy="38458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“Protein factory”</a:t>
            </a:r>
          </a:p>
          <a:p>
            <a:r>
              <a:rPr lang="en-US" dirty="0" smtClean="0"/>
              <a:t>3 binding sites:</a:t>
            </a:r>
          </a:p>
          <a:p>
            <a:r>
              <a:rPr lang="en-US" dirty="0" smtClean="0"/>
              <a:t>A, P, E</a:t>
            </a:r>
          </a:p>
          <a:p>
            <a:r>
              <a:rPr lang="en-US" dirty="0" smtClean="0"/>
              <a:t>Attaches to mRNA</a:t>
            </a:r>
            <a:br>
              <a:rPr lang="en-US" dirty="0" smtClean="0"/>
            </a:br>
            <a:r>
              <a:rPr lang="en-US" dirty="0" smtClean="0"/>
              <a:t>(messenger RNA)</a:t>
            </a:r>
          </a:p>
          <a:p>
            <a:r>
              <a:rPr lang="en-US" dirty="0" smtClean="0"/>
              <a:t>Creates polypeptide</a:t>
            </a:r>
            <a:br>
              <a:rPr lang="en-US" dirty="0" smtClean="0"/>
            </a:br>
            <a:r>
              <a:rPr lang="en-US" dirty="0" smtClean="0"/>
              <a:t>chain (linked amino </a:t>
            </a:r>
            <a:br>
              <a:rPr lang="en-US" dirty="0" smtClean="0"/>
            </a:br>
            <a:r>
              <a:rPr lang="en-US" dirty="0" smtClean="0"/>
              <a:t>acids)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872" y="2819400"/>
            <a:ext cx="5278128" cy="40517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09810" y="2296180"/>
            <a:ext cx="4004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Draw this!!!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8842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</a:t>
            </a:r>
            <a:br>
              <a:rPr lang="en-US" dirty="0" smtClean="0"/>
            </a:br>
            <a:r>
              <a:rPr lang="en-US" dirty="0" smtClean="0"/>
              <a:t>Polypeptide*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992" y="2819400"/>
            <a:ext cx="7988634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tRNA (transfer RNA)</a:t>
            </a:r>
            <a:br>
              <a:rPr lang="en-US" dirty="0" smtClean="0"/>
            </a:br>
            <a:r>
              <a:rPr lang="en-US" dirty="0" smtClean="0"/>
              <a:t>holding amino acid </a:t>
            </a:r>
            <a:br>
              <a:rPr lang="en-US" dirty="0" smtClean="0"/>
            </a:br>
            <a:r>
              <a:rPr lang="en-US" dirty="0" smtClean="0"/>
              <a:t>attaches at A site</a:t>
            </a:r>
          </a:p>
          <a:p>
            <a:r>
              <a:rPr lang="en-US" dirty="0" smtClean="0"/>
              <a:t>tRNA moves to P site;</a:t>
            </a:r>
            <a:br>
              <a:rPr lang="en-US" dirty="0" smtClean="0"/>
            </a:br>
            <a:r>
              <a:rPr lang="en-US" dirty="0" smtClean="0"/>
              <a:t>amino acid attaches to</a:t>
            </a:r>
            <a:br>
              <a:rPr lang="en-US" dirty="0" smtClean="0"/>
            </a:br>
            <a:r>
              <a:rPr lang="en-US" dirty="0" smtClean="0"/>
              <a:t>growing chain</a:t>
            </a:r>
          </a:p>
          <a:p>
            <a:r>
              <a:rPr lang="en-US" dirty="0" smtClean="0"/>
              <a:t>Now empty tRNA moves</a:t>
            </a:r>
            <a:br>
              <a:rPr lang="en-US" dirty="0" smtClean="0"/>
            </a:br>
            <a:r>
              <a:rPr lang="en-US" dirty="0" smtClean="0"/>
              <a:t>to E site, lets go</a:t>
            </a:r>
            <a:endParaRPr lang="en-US" dirty="0"/>
          </a:p>
        </p:txBody>
      </p:sp>
      <p:grpSp>
        <p:nvGrpSpPr>
          <p:cNvPr id="4" name="Group 99"/>
          <p:cNvGrpSpPr>
            <a:grpSpLocks/>
          </p:cNvGrpSpPr>
          <p:nvPr/>
        </p:nvGrpSpPr>
        <p:grpSpPr bwMode="auto">
          <a:xfrm>
            <a:off x="4480494" y="0"/>
            <a:ext cx="4663506" cy="6858000"/>
            <a:chOff x="3574" y="189"/>
            <a:chExt cx="2186" cy="305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57" b="3600"/>
            <a:stretch>
              <a:fillRect/>
            </a:stretch>
          </p:blipFill>
          <p:spPr bwMode="auto">
            <a:xfrm>
              <a:off x="3574" y="189"/>
              <a:ext cx="2186" cy="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792" y="2816"/>
              <a:ext cx="236" cy="23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b="1">
                  <a:solidFill>
                    <a:schemeClr val="bg1"/>
                  </a:solidFill>
                </a:rPr>
                <a:t>1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4516" y="2816"/>
              <a:ext cx="236" cy="23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b="1">
                  <a:solidFill>
                    <a:schemeClr val="bg1"/>
                  </a:solidFill>
                </a:rPr>
                <a:t>2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4240" y="2816"/>
              <a:ext cx="236" cy="23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b="1">
                  <a:solidFill>
                    <a:schemeClr val="bg1"/>
                  </a:solidFill>
                </a:rPr>
                <a:t>3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5471" y="6457890"/>
            <a:ext cx="5785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Label the 1, 2, 3 on your first drawing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6903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Continuous vs. Discontinuous*</a:t>
            </a:r>
            <a:endParaRPr lang="en-US" sz="4000" dirty="0"/>
          </a:p>
        </p:txBody>
      </p:sp>
      <p:pic>
        <p:nvPicPr>
          <p:cNvPr id="4" name="Picture 3" descr="Screen shot 2015-05-07 at 7.03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043"/>
            <a:ext cx="9144000" cy="3501957"/>
          </a:xfrm>
          <a:prstGeom prst="rect">
            <a:avLst/>
          </a:prstGeom>
        </p:spPr>
      </p:pic>
      <p:pic>
        <p:nvPicPr>
          <p:cNvPr id="5" name="Picture 4" descr="Screen shot 2015-05-07 at 7.15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4679480"/>
            <a:ext cx="3517900" cy="1155700"/>
          </a:xfrm>
          <a:prstGeom prst="rect">
            <a:avLst/>
          </a:prstGeom>
        </p:spPr>
      </p:pic>
      <p:pic>
        <p:nvPicPr>
          <p:cNvPr id="6" name="Picture 5" descr="Screen shot 2015-05-07 at 7.15.4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3346876"/>
            <a:ext cx="9144000" cy="3511124"/>
          </a:xfrm>
          <a:prstGeom prst="rect">
            <a:avLst/>
          </a:prstGeom>
        </p:spPr>
      </p:pic>
      <p:pic>
        <p:nvPicPr>
          <p:cNvPr id="7" name="Picture 6" descr="Screen shot 2015-05-07 at 7.16.3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3346876"/>
            <a:ext cx="9144000" cy="3494659"/>
          </a:xfrm>
          <a:prstGeom prst="rect">
            <a:avLst/>
          </a:prstGeom>
        </p:spPr>
      </p:pic>
      <p:pic>
        <p:nvPicPr>
          <p:cNvPr id="8" name="Picture 7" descr="Screen shot 2015-05-07 at 7.17.14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2598518"/>
            <a:ext cx="5054600" cy="977900"/>
          </a:xfrm>
          <a:prstGeom prst="rect">
            <a:avLst/>
          </a:prstGeom>
        </p:spPr>
      </p:pic>
      <p:pic>
        <p:nvPicPr>
          <p:cNvPr id="9" name="Picture 8" descr="Screen shot 2015-05-07 at 7.21.00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2538061"/>
            <a:ext cx="9144000" cy="430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3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Start and Stop*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Ribosome only begins translation when it finds the </a:t>
            </a:r>
            <a:r>
              <a:rPr lang="en-US" u="sng" dirty="0" smtClean="0"/>
              <a:t>start codon </a:t>
            </a:r>
            <a:r>
              <a:rPr lang="en-US" dirty="0" smtClean="0"/>
              <a:t>“AUG”</a:t>
            </a:r>
          </a:p>
          <a:p>
            <a:r>
              <a:rPr lang="en-US" dirty="0" smtClean="0"/>
              <a:t>Ribosome stops translating when it hits a  </a:t>
            </a:r>
            <a:br>
              <a:rPr lang="en-US" dirty="0" smtClean="0"/>
            </a:br>
            <a:r>
              <a:rPr lang="en-US" u="sng" dirty="0" smtClean="0"/>
              <a:t>stop codon</a:t>
            </a:r>
            <a:r>
              <a:rPr lang="en-US" dirty="0" smtClean="0"/>
              <a:t> such as UAA, UAG, or UGA</a:t>
            </a:r>
          </a:p>
          <a:p>
            <a:r>
              <a:rPr lang="en-US" dirty="0" smtClean="0"/>
              <a:t>Polypeptide chain is released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folds to form a protein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230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Video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41_Ne5mS2ls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252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Class Practice!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Translate and Transcribe a Gene</a:t>
            </a:r>
          </a:p>
          <a:p>
            <a:pPr algn="ctr"/>
            <a:r>
              <a:rPr lang="en-US" dirty="0">
                <a:hlinkClick r:id="rId2"/>
              </a:rPr>
              <a:t>http://learn.genetics.utah.edu/content/molecules/transcribe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0171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Vocab Review!! (*)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400"/>
            <a:ext cx="7716838" cy="4038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Look below, any questions???</a:t>
            </a:r>
          </a:p>
          <a:p>
            <a:r>
              <a:rPr lang="en-US" dirty="0" smtClean="0"/>
              <a:t>Transcript</a:t>
            </a:r>
          </a:p>
          <a:p>
            <a:r>
              <a:rPr lang="en-US" dirty="0" smtClean="0"/>
              <a:t>Template</a:t>
            </a:r>
          </a:p>
          <a:p>
            <a:r>
              <a:rPr lang="en-US" dirty="0" smtClean="0"/>
              <a:t>DNA vs mRNA vs tRNA</a:t>
            </a:r>
          </a:p>
          <a:p>
            <a:r>
              <a:rPr lang="en-US" dirty="0" smtClean="0"/>
              <a:t>Codon</a:t>
            </a:r>
          </a:p>
          <a:p>
            <a:r>
              <a:rPr lang="en-US" dirty="0" smtClean="0"/>
              <a:t>Ribosome</a:t>
            </a:r>
          </a:p>
          <a:p>
            <a:r>
              <a:rPr lang="en-US" dirty="0" smtClean="0"/>
              <a:t>Polypeptide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522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5-10 at 11.08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600"/>
            <a:ext cx="9144000" cy="4621279"/>
          </a:xfrm>
          <a:prstGeom prst="rect">
            <a:avLst/>
          </a:prstGeom>
        </p:spPr>
      </p:pic>
      <p:pic>
        <p:nvPicPr>
          <p:cNvPr id="5" name="Picture 4" descr="Screen shot 2015-05-10 at 11.09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5" y="5738879"/>
            <a:ext cx="9119745" cy="932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0928" y="731542"/>
            <a:ext cx="343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Individual Practice!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8692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Step*</a:t>
            </a:r>
            <a:endParaRPr lang="en-US" dirty="0"/>
          </a:p>
        </p:txBody>
      </p:sp>
      <p:pic>
        <p:nvPicPr>
          <p:cNvPr id="4" name="Picture 3" descr="Screen shot 2015-05-07 at 7.22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3795"/>
            <a:ext cx="9144000" cy="3554205"/>
          </a:xfrm>
          <a:prstGeom prst="rect">
            <a:avLst/>
          </a:prstGeom>
        </p:spPr>
      </p:pic>
      <p:pic>
        <p:nvPicPr>
          <p:cNvPr id="6" name="Picture 5" descr="Screen shot 2015-05-07 at 7.25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3015"/>
            <a:ext cx="9144000" cy="3594985"/>
          </a:xfrm>
          <a:prstGeom prst="rect">
            <a:avLst/>
          </a:prstGeom>
        </p:spPr>
      </p:pic>
      <p:pic>
        <p:nvPicPr>
          <p:cNvPr id="5" name="Picture 4" descr="Screen shot 2015-05-07 at 7.23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0" y="2840245"/>
            <a:ext cx="42799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72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Step*</a:t>
            </a:r>
            <a:endParaRPr lang="en-US" dirty="0"/>
          </a:p>
        </p:txBody>
      </p:sp>
      <p:pic>
        <p:nvPicPr>
          <p:cNvPr id="4" name="Picture 3" descr="Screen shot 2015-05-07 at 7.26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3723"/>
            <a:ext cx="9144000" cy="424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9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Step*</a:t>
            </a:r>
            <a:endParaRPr lang="en-US" dirty="0"/>
          </a:p>
        </p:txBody>
      </p:sp>
      <p:pic>
        <p:nvPicPr>
          <p:cNvPr id="4" name="Picture 3" descr="Screen shot 2015-05-07 at 7.26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2596"/>
            <a:ext cx="9144000" cy="381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20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Admit Slip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3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Quiz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Any questions??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220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DNA Replication*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through which </a:t>
            </a:r>
            <a:r>
              <a:rPr lang="en-US" u="sng" dirty="0" smtClean="0"/>
              <a:t>DNA</a:t>
            </a:r>
            <a:r>
              <a:rPr lang="en-US" dirty="0" smtClean="0"/>
              <a:t> is copied by</a:t>
            </a:r>
            <a:br>
              <a:rPr lang="en-US" dirty="0" smtClean="0"/>
            </a:br>
            <a:r>
              <a:rPr lang="en-US" u="sng" dirty="0" smtClean="0"/>
              <a:t>DNA polymerase</a:t>
            </a:r>
            <a:r>
              <a:rPr lang="en-US" dirty="0" smtClean="0"/>
              <a:t> to produce a complementary </a:t>
            </a:r>
            <a:r>
              <a:rPr lang="en-US" u="sng" dirty="0" smtClean="0"/>
              <a:t>DNA strand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672457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1211</TotalTime>
  <Words>613</Words>
  <Application>Microsoft Macintosh PowerPoint</Application>
  <PresentationFormat>On-screen Show (4:3)</PresentationFormat>
  <Paragraphs>133</Paragraphs>
  <Slides>34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Sky</vt:lpstr>
      <vt:lpstr>Image</vt:lpstr>
      <vt:lpstr>PowerPoint Presentation</vt:lpstr>
      <vt:lpstr>Today in Room 315…</vt:lpstr>
      <vt:lpstr>Continuous vs. Discontinuous*</vt:lpstr>
      <vt:lpstr>5th Step*</vt:lpstr>
      <vt:lpstr>6th Step*</vt:lpstr>
      <vt:lpstr>7th Step*</vt:lpstr>
      <vt:lpstr>Admit Slip Review</vt:lpstr>
      <vt:lpstr>Quiz Time!</vt:lpstr>
      <vt:lpstr>DNA Replication*</vt:lpstr>
      <vt:lpstr>Transcription*</vt:lpstr>
      <vt:lpstr>Translation*</vt:lpstr>
      <vt:lpstr>Central Dogma</vt:lpstr>
      <vt:lpstr>“Central Dogma” *</vt:lpstr>
      <vt:lpstr>Locations*</vt:lpstr>
      <vt:lpstr>DNA Transcription*</vt:lpstr>
      <vt:lpstr>Transcribe the DNA</vt:lpstr>
      <vt:lpstr>Translation*</vt:lpstr>
      <vt:lpstr>Codons*</vt:lpstr>
      <vt:lpstr>PowerPoint Presentation</vt:lpstr>
      <vt:lpstr>PowerPoint Presentation</vt:lpstr>
      <vt:lpstr>Homework!</vt:lpstr>
      <vt:lpstr>PowerPoint Presentation</vt:lpstr>
      <vt:lpstr>Today in Room 315…</vt:lpstr>
      <vt:lpstr>Homework Check</vt:lpstr>
      <vt:lpstr>DNA as the “Code of Life” *</vt:lpstr>
      <vt:lpstr>PowerPoint Presentation</vt:lpstr>
      <vt:lpstr>Machinery*</vt:lpstr>
      <vt:lpstr>Ribosome*</vt:lpstr>
      <vt:lpstr>Building a  Polypeptide*</vt:lpstr>
      <vt:lpstr>Start and Stop*</vt:lpstr>
      <vt:lpstr>Video Overview</vt:lpstr>
      <vt:lpstr>Class Practice!</vt:lpstr>
      <vt:lpstr>Vocab Review!! (*)</vt:lpstr>
      <vt:lpstr>PowerPoint Presentation</vt:lpstr>
    </vt:vector>
  </TitlesOfParts>
  <Company>University of Massachusetts (Amherst)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Gately</dc:creator>
  <cp:lastModifiedBy>Bethany Gately</cp:lastModifiedBy>
  <cp:revision>29</cp:revision>
  <dcterms:created xsi:type="dcterms:W3CDTF">2014-09-13T11:40:38Z</dcterms:created>
  <dcterms:modified xsi:type="dcterms:W3CDTF">2015-05-10T15:17:51Z</dcterms:modified>
</cp:coreProperties>
</file>